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86" r:id="rId6"/>
    <p:sldId id="288" r:id="rId7"/>
    <p:sldId id="285" r:id="rId8"/>
    <p:sldId id="280" r:id="rId9"/>
    <p:sldId id="279" r:id="rId10"/>
    <p:sldId id="281" r:id="rId11"/>
    <p:sldId id="282" r:id="rId12"/>
    <p:sldId id="283" r:id="rId13"/>
    <p:sldId id="284" r:id="rId14"/>
    <p:sldId id="287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3710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41" autoAdjust="0"/>
  </p:normalViewPr>
  <p:slideViewPr>
    <p:cSldViewPr snapToGrid="0">
      <p:cViewPr varScale="1">
        <p:scale>
          <a:sx n="76" d="100"/>
          <a:sy n="76" d="100"/>
        </p:scale>
        <p:origin x="126" y="76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an Pramanik" userId="41af8c859a3c239d" providerId="LiveId" clId="{6E287EA7-8B7F-4B69-8B9A-BE01E8AABF39}"/>
    <pc:docChg chg="custSel modSld">
      <pc:chgData name="Sayan Pramanik" userId="41af8c859a3c239d" providerId="LiveId" clId="{6E287EA7-8B7F-4B69-8B9A-BE01E8AABF39}" dt="2021-10-31T16:10:29.921" v="364"/>
      <pc:docMkLst>
        <pc:docMk/>
      </pc:docMkLst>
      <pc:sldChg chg="delSp modSp mod">
        <pc:chgData name="Sayan Pramanik" userId="41af8c859a3c239d" providerId="LiveId" clId="{6E287EA7-8B7F-4B69-8B9A-BE01E8AABF39}" dt="2021-10-31T15:51:52.754" v="6" actId="478"/>
        <pc:sldMkLst>
          <pc:docMk/>
          <pc:sldMk cId="277377105" sldId="257"/>
        </pc:sldMkLst>
        <pc:spChg chg="del">
          <ac:chgData name="Sayan Pramanik" userId="41af8c859a3c239d" providerId="LiveId" clId="{6E287EA7-8B7F-4B69-8B9A-BE01E8AABF39}" dt="2021-10-31T15:51:49.646" v="5" actId="478"/>
          <ac:spMkLst>
            <pc:docMk/>
            <pc:sldMk cId="277377105" sldId="257"/>
            <ac:spMk id="3" creationId="{62EC48F9-A954-448A-A4D9-1ADDB2363A51}"/>
          </ac:spMkLst>
        </pc:spChg>
        <pc:spChg chg="del">
          <ac:chgData name="Sayan Pramanik" userId="41af8c859a3c239d" providerId="LiveId" clId="{6E287EA7-8B7F-4B69-8B9A-BE01E8AABF39}" dt="2021-10-31T15:51:48.115" v="4" actId="478"/>
          <ac:spMkLst>
            <pc:docMk/>
            <pc:sldMk cId="277377105" sldId="257"/>
            <ac:spMk id="4" creationId="{3135B157-1771-47C0-A2ED-DBE01811C6B5}"/>
          </ac:spMkLst>
        </pc:spChg>
        <pc:spChg chg="del">
          <ac:chgData name="Sayan Pramanik" userId="41af8c859a3c239d" providerId="LiveId" clId="{6E287EA7-8B7F-4B69-8B9A-BE01E8AABF39}" dt="2021-10-31T15:51:52.754" v="6" actId="478"/>
          <ac:spMkLst>
            <pc:docMk/>
            <pc:sldMk cId="277377105" sldId="257"/>
            <ac:spMk id="5" creationId="{06774A57-DC9F-44C5-B707-3B57BDBE4437}"/>
          </ac:spMkLst>
        </pc:spChg>
        <pc:spChg chg="mod">
          <ac:chgData name="Sayan Pramanik" userId="41af8c859a3c239d" providerId="LiveId" clId="{6E287EA7-8B7F-4B69-8B9A-BE01E8AABF39}" dt="2021-10-31T15:51:38.398" v="2" actId="207"/>
          <ac:spMkLst>
            <pc:docMk/>
            <pc:sldMk cId="277377105" sldId="257"/>
            <ac:spMk id="20" creationId="{2E468DC9-F7EA-4DDD-A3C6-7FED01F0AB9B}"/>
          </ac:spMkLst>
        </pc:spChg>
        <pc:spChg chg="mod">
          <ac:chgData name="Sayan Pramanik" userId="41af8c859a3c239d" providerId="LiveId" clId="{6E287EA7-8B7F-4B69-8B9A-BE01E8AABF39}" dt="2021-10-31T15:51:42.116" v="3" actId="207"/>
          <ac:spMkLst>
            <pc:docMk/>
            <pc:sldMk cId="277377105" sldId="257"/>
            <ac:spMk id="30" creationId="{E1840D15-B3C7-4446-9131-8F222F601B1B}"/>
          </ac:spMkLst>
        </pc:spChg>
      </pc:sldChg>
      <pc:sldChg chg="addSp delSp modSp mod">
        <pc:chgData name="Sayan Pramanik" userId="41af8c859a3c239d" providerId="LiveId" clId="{6E287EA7-8B7F-4B69-8B9A-BE01E8AABF39}" dt="2021-10-31T16:00:34.268" v="363" actId="478"/>
        <pc:sldMkLst>
          <pc:docMk/>
          <pc:sldMk cId="1505696902" sldId="276"/>
        </pc:sldMkLst>
        <pc:spChg chg="add del mod">
          <ac:chgData name="Sayan Pramanik" userId="41af8c859a3c239d" providerId="LiveId" clId="{6E287EA7-8B7F-4B69-8B9A-BE01E8AABF39}" dt="2021-10-31T16:00:34.268" v="363" actId="478"/>
          <ac:spMkLst>
            <pc:docMk/>
            <pc:sldMk cId="1505696902" sldId="276"/>
            <ac:spMk id="2" creationId="{9B85D609-E4C0-4E38-8276-5222B68803D1}"/>
          </ac:spMkLst>
        </pc:spChg>
        <pc:spChg chg="mod">
          <ac:chgData name="Sayan Pramanik" userId="41af8c859a3c239d" providerId="LiveId" clId="{6E287EA7-8B7F-4B69-8B9A-BE01E8AABF39}" dt="2021-10-31T16:00:21.744" v="359" actId="14100"/>
          <ac:spMkLst>
            <pc:docMk/>
            <pc:sldMk cId="1505696902" sldId="276"/>
            <ac:spMk id="9" creationId="{0D4FE13D-FAFA-49AC-A113-E917401DD9C2}"/>
          </ac:spMkLst>
        </pc:spChg>
        <pc:spChg chg="mod">
          <ac:chgData name="Sayan Pramanik" userId="41af8c859a3c239d" providerId="LiveId" clId="{6E287EA7-8B7F-4B69-8B9A-BE01E8AABF39}" dt="2021-10-31T15:54:34.691" v="16" actId="1076"/>
          <ac:spMkLst>
            <pc:docMk/>
            <pc:sldMk cId="1505696902" sldId="276"/>
            <ac:spMk id="15" creationId="{FE60C9E5-E020-489F-8A9F-BCBE2A0C3BBC}"/>
          </ac:spMkLst>
        </pc:spChg>
      </pc:sldChg>
      <pc:sldChg chg="modSp mod">
        <pc:chgData name="Sayan Pramanik" userId="41af8c859a3c239d" providerId="LiveId" clId="{6E287EA7-8B7F-4B69-8B9A-BE01E8AABF39}" dt="2021-10-31T15:54:01.496" v="9" actId="14100"/>
        <pc:sldMkLst>
          <pc:docMk/>
          <pc:sldMk cId="2124045978" sldId="286"/>
        </pc:sldMkLst>
        <pc:spChg chg="mod">
          <ac:chgData name="Sayan Pramanik" userId="41af8c859a3c239d" providerId="LiveId" clId="{6E287EA7-8B7F-4B69-8B9A-BE01E8AABF39}" dt="2021-10-31T15:54:01.496" v="9" actId="14100"/>
          <ac:spMkLst>
            <pc:docMk/>
            <pc:sldMk cId="2124045978" sldId="286"/>
            <ac:spMk id="7" creationId="{01DFCD14-011D-4EBB-9013-E6FBAEE7FC5E}"/>
          </ac:spMkLst>
        </pc:spChg>
      </pc:sldChg>
      <pc:sldChg chg="modSp">
        <pc:chgData name="Sayan Pramanik" userId="41af8c859a3c239d" providerId="LiveId" clId="{6E287EA7-8B7F-4B69-8B9A-BE01E8AABF39}" dt="2021-10-31T16:10:29.921" v="364"/>
        <pc:sldMkLst>
          <pc:docMk/>
          <pc:sldMk cId="585035777" sldId="288"/>
        </pc:sldMkLst>
        <pc:graphicFrameChg chg="mod">
          <ac:chgData name="Sayan Pramanik" userId="41af8c859a3c239d" providerId="LiveId" clId="{6E287EA7-8B7F-4B69-8B9A-BE01E8AABF39}" dt="2021-10-31T16:10:29.921" v="364"/>
          <ac:graphicFrameMkLst>
            <pc:docMk/>
            <pc:sldMk cId="585035777" sldId="288"/>
            <ac:graphicFrameMk id="6" creationId="{22A13659-75B0-468A-AF15-795634101D0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yan\OneDrive\Desktop\DATA%20ANALYSIS\IVY\SQL\Help\temp\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yan\OneDrive\Desktop\DATA%20ANALYSIS\IVY\SQL\Help\temp\3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1af8c859a3c239d/Desktop/DATA%20ANALYSIS/IVY/SQL/Help/temp/1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1af8c859a3c239d/Desktop/DATA%20ANALYSIS/IVY/SQL/Help/temp/1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1af8c859a3c239d/Desktop/DATA%20ANALYSIS/IVY/SQL/Help/temp/1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1af8c859a3c239d/Desktop/DATA%20ANALYSIS/IVY/SQL/Help/temp/1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1af8c859a3c239d/Desktop/DATA%20ANALYSIS/IVY/SQL/Help/temp/14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yan\OneDrive\Desktop\DATA%20ANALYSIS\IVY\SQL\Help\temp\2nd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[1.csv]Sheet1!PivotTable17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MOST</a:t>
            </a:r>
            <a:r>
              <a:rPr lang="en-US" baseline="0" dirty="0"/>
              <a:t> created games</a:t>
            </a:r>
            <a:endParaRPr lang="en-US" dirty="0"/>
          </a:p>
        </c:rich>
      </c:tx>
      <c:layout>
        <c:manualLayout>
          <c:xMode val="edge"/>
          <c:yMode val="edge"/>
          <c:x val="0.61335186950044884"/>
          <c:y val="2.04498977505112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6.5471839521822409E-2"/>
          <c:y val="0"/>
          <c:w val="0.61841807230030443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E4-4B55-BC15-20F88CD5CDD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3E4-4B55-BC15-20F88CD5CDD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3E4-4B55-BC15-20F88CD5CDD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3E4-4B55-BC15-20F88CD5CDDA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3E4-4B55-BC15-20F88CD5CDDA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3E4-4B55-BC15-20F88CD5CDDA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D3E4-4B55-BC15-20F88CD5CDDA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D3E4-4B55-BC15-20F88CD5CDDA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D3E4-4B55-BC15-20F88CD5CDDA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D3E4-4B55-BC15-20F88CD5CDDA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D3E4-4B55-BC15-20F88CD5CDDA}"/>
              </c:ext>
            </c:extLst>
          </c:dPt>
          <c:dPt>
            <c:idx val="11"/>
            <c:bubble3D val="0"/>
            <c:spPr>
              <a:solidFill>
                <a:schemeClr val="accent6">
                  <a:lumMod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D3E4-4B55-BC15-20F88CD5CD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Sheet1!$A$2:$A$14</c:f>
              <c:strCache>
                <c:ptCount val="12"/>
                <c:pt idx="0">
                  <c:v>Action</c:v>
                </c:pt>
                <c:pt idx="1">
                  <c:v>Sports</c:v>
                </c:pt>
                <c:pt idx="2">
                  <c:v>Misc</c:v>
                </c:pt>
                <c:pt idx="3">
                  <c:v>Role-Playing</c:v>
                </c:pt>
                <c:pt idx="4">
                  <c:v>Shooter</c:v>
                </c:pt>
                <c:pt idx="5">
                  <c:v>Adventure</c:v>
                </c:pt>
                <c:pt idx="6">
                  <c:v>Racing</c:v>
                </c:pt>
                <c:pt idx="7">
                  <c:v>Arcade</c:v>
                </c:pt>
                <c:pt idx="8">
                  <c:v>Simulation</c:v>
                </c:pt>
                <c:pt idx="9">
                  <c:v>Fighting</c:v>
                </c:pt>
                <c:pt idx="10">
                  <c:v>Strategy</c:v>
                </c:pt>
                <c:pt idx="11">
                  <c:v>Puzzle</c:v>
                </c:pt>
              </c:strCache>
            </c:strRef>
          </c:cat>
          <c:val>
            <c:numRef>
              <c:f>Sheet1!$B$2:$B$14</c:f>
              <c:numCache>
                <c:formatCode>0.00%</c:formatCode>
                <c:ptCount val="12"/>
                <c:pt idx="0">
                  <c:v>0.19978310639836125</c:v>
                </c:pt>
                <c:pt idx="1">
                  <c:v>0.14134233040125316</c:v>
                </c:pt>
                <c:pt idx="2">
                  <c:v>0.10477165923605254</c:v>
                </c:pt>
                <c:pt idx="3">
                  <c:v>8.9649355344017356E-2</c:v>
                </c:pt>
                <c:pt idx="4">
                  <c:v>7.8925171707434627E-2</c:v>
                </c:pt>
                <c:pt idx="5">
                  <c:v>7.7479214363176285E-2</c:v>
                </c:pt>
                <c:pt idx="6">
                  <c:v>7.5250030124111342E-2</c:v>
                </c:pt>
                <c:pt idx="7">
                  <c:v>5.3379925292203881E-2</c:v>
                </c:pt>
                <c:pt idx="8">
                  <c:v>5.2235209061332694E-2</c:v>
                </c:pt>
                <c:pt idx="9">
                  <c:v>5.1090492830461499E-2</c:v>
                </c:pt>
                <c:pt idx="10">
                  <c:v>4.1029039643330524E-2</c:v>
                </c:pt>
                <c:pt idx="11">
                  <c:v>3.506446559826485E-2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D3E4-4B55-BC15-20F88CD5CDD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876245639682816"/>
          <c:y val="0.10663510619454777"/>
          <c:w val="0.23418701481351259"/>
          <c:h val="0.79251694765148217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[3.csv]Sheet1!PivotTable16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10 most played games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Sheet1!$A$2:$A$22</c:f>
              <c:multiLvlStrCache>
                <c:ptCount val="10"/>
                <c:lvl>
                  <c:pt idx="0">
                    <c:v>Shooter</c:v>
                  </c:pt>
                  <c:pt idx="1">
                    <c:v>Arcade</c:v>
                  </c:pt>
                  <c:pt idx="2">
                    <c:v>Puzzle</c:v>
                  </c:pt>
                  <c:pt idx="3">
                    <c:v>Role-Playing</c:v>
                  </c:pt>
                  <c:pt idx="4">
                    <c:v>Role-Playing</c:v>
                  </c:pt>
                  <c:pt idx="5">
                    <c:v>Simulation</c:v>
                  </c:pt>
                  <c:pt idx="6">
                    <c:v>Sports</c:v>
                  </c:pt>
                  <c:pt idx="7">
                    <c:v>Sports</c:v>
                  </c:pt>
                  <c:pt idx="8">
                    <c:v>Racing</c:v>
                  </c:pt>
                  <c:pt idx="9">
                    <c:v>Sports</c:v>
                  </c:pt>
                </c:lvl>
                <c:lvl>
                  <c:pt idx="0">
                    <c:v>1984</c:v>
                  </c:pt>
                  <c:pt idx="1">
                    <c:v>1985</c:v>
                  </c:pt>
                  <c:pt idx="2">
                    <c:v>1989</c:v>
                  </c:pt>
                  <c:pt idx="3">
                    <c:v>1996</c:v>
                  </c:pt>
                  <c:pt idx="4">
                    <c:v>1999</c:v>
                  </c:pt>
                  <c:pt idx="5">
                    <c:v>2005</c:v>
                  </c:pt>
                  <c:pt idx="6">
                    <c:v>2006</c:v>
                  </c:pt>
                  <c:pt idx="7">
                    <c:v>2007</c:v>
                  </c:pt>
                  <c:pt idx="8">
                    <c:v>2008</c:v>
                  </c:pt>
                  <c:pt idx="9">
                    <c:v>2009</c:v>
                  </c:pt>
                </c:lvl>
              </c:multiLvlStrCache>
            </c:multiLvlStrRef>
          </c:cat>
          <c:val>
            <c:numRef>
              <c:f>Sheet1!$B$2:$B$22</c:f>
              <c:numCache>
                <c:formatCode>General</c:formatCode>
                <c:ptCount val="10"/>
                <c:pt idx="0">
                  <c:v>28.31</c:v>
                </c:pt>
                <c:pt idx="1">
                  <c:v>40.24</c:v>
                </c:pt>
                <c:pt idx="2">
                  <c:v>30.26</c:v>
                </c:pt>
                <c:pt idx="3">
                  <c:v>31.37</c:v>
                </c:pt>
                <c:pt idx="4">
                  <c:v>23.1</c:v>
                </c:pt>
                <c:pt idx="5">
                  <c:v>24.76</c:v>
                </c:pt>
                <c:pt idx="6">
                  <c:v>82.74</c:v>
                </c:pt>
                <c:pt idx="7">
                  <c:v>22.72</c:v>
                </c:pt>
                <c:pt idx="8">
                  <c:v>35.82</c:v>
                </c:pt>
                <c:pt idx="9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48-4626-9B76-ACE804B694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28330608"/>
        <c:axId val="328329360"/>
      </c:barChart>
      <c:catAx>
        <c:axId val="32833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329360"/>
        <c:crosses val="autoZero"/>
        <c:auto val="1"/>
        <c:lblAlgn val="ctr"/>
        <c:lblOffset val="100"/>
        <c:noMultiLvlLbl val="0"/>
      </c:catAx>
      <c:valAx>
        <c:axId val="328329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8330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[10.xlsx]Sheet1!PivotTable1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North America</a:t>
            </a:r>
            <a:r>
              <a:rPr lang="en-US" baseline="0"/>
              <a:t> </a:t>
            </a:r>
            <a:r>
              <a:rPr lang="en-US"/>
              <a:t>Sales(in millions)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Sheet1!$A$2:$A$20</c:f>
              <c:multiLvlStrCache>
                <c:ptCount val="10"/>
                <c:lvl>
                  <c:pt idx="0">
                    <c:v>Duck Hunt</c:v>
                  </c:pt>
                  <c:pt idx="1">
                    <c:v>Super Mario Bros.</c:v>
                  </c:pt>
                  <c:pt idx="2">
                    <c:v>Tetris</c:v>
                  </c:pt>
                  <c:pt idx="3">
                    <c:v>Super Mario World</c:v>
                  </c:pt>
                  <c:pt idx="4">
                    <c:v>Wii Play</c:v>
                  </c:pt>
                  <c:pt idx="5">
                    <c:v>Wii Sports</c:v>
                  </c:pt>
                  <c:pt idx="6">
                    <c:v>Mario Kart Wii</c:v>
                  </c:pt>
                  <c:pt idx="7">
                    <c:v>New Super Mario Bros. Wii</c:v>
                  </c:pt>
                  <c:pt idx="8">
                    <c:v>Wii Sports Resort</c:v>
                  </c:pt>
                  <c:pt idx="9">
                    <c:v>Kinect Adventures!</c:v>
                  </c:pt>
                </c:lvl>
                <c:lvl>
                  <c:pt idx="0">
                    <c:v>1984</c:v>
                  </c:pt>
                  <c:pt idx="1">
                    <c:v>1985</c:v>
                  </c:pt>
                  <c:pt idx="2">
                    <c:v>1989</c:v>
                  </c:pt>
                  <c:pt idx="3">
                    <c:v>1990</c:v>
                  </c:pt>
                  <c:pt idx="4">
                    <c:v>2006</c:v>
                  </c:pt>
                  <c:pt idx="6">
                    <c:v>2008</c:v>
                  </c:pt>
                  <c:pt idx="7">
                    <c:v>2009</c:v>
                  </c:pt>
                  <c:pt idx="9">
                    <c:v>2010</c:v>
                  </c:pt>
                </c:lvl>
              </c:multiLvlStrCache>
            </c:multiLvlStrRef>
          </c:cat>
          <c:val>
            <c:numRef>
              <c:f>Sheet1!$B$2:$B$20</c:f>
              <c:numCache>
                <c:formatCode>General</c:formatCode>
                <c:ptCount val="10"/>
                <c:pt idx="0">
                  <c:v>26.93</c:v>
                </c:pt>
                <c:pt idx="1">
                  <c:v>29.08</c:v>
                </c:pt>
                <c:pt idx="2">
                  <c:v>23.2</c:v>
                </c:pt>
                <c:pt idx="3">
                  <c:v>12.78</c:v>
                </c:pt>
                <c:pt idx="4">
                  <c:v>14.03</c:v>
                </c:pt>
                <c:pt idx="5">
                  <c:v>41.49</c:v>
                </c:pt>
                <c:pt idx="6">
                  <c:v>15.85</c:v>
                </c:pt>
                <c:pt idx="7">
                  <c:v>14.59</c:v>
                </c:pt>
                <c:pt idx="8">
                  <c:v>15.75</c:v>
                </c:pt>
                <c:pt idx="9">
                  <c:v>14.97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62-4E43-835A-A7732F4DA2A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3975104"/>
        <c:axId val="73975520"/>
      </c:barChart>
      <c:catAx>
        <c:axId val="7397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75520"/>
        <c:crosses val="autoZero"/>
        <c:auto val="1"/>
        <c:lblAlgn val="ctr"/>
        <c:lblOffset val="100"/>
        <c:noMultiLvlLbl val="0"/>
      </c:catAx>
      <c:valAx>
        <c:axId val="739755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975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[11.xlsx]Sheet1!PivotTable1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 European Union Sales in (in millions)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Sheet1!$A$2:$A$18</c:f>
              <c:multiLvlStrCache>
                <c:ptCount val="10"/>
                <c:lvl>
                  <c:pt idx="0">
                    <c:v>Pokemon Red/Pokemon Blue</c:v>
                  </c:pt>
                  <c:pt idx="1">
                    <c:v>Brain Age: Train Your Brain in Minutes a Day</c:v>
                  </c:pt>
                  <c:pt idx="2">
                    <c:v>Nintendogs</c:v>
                  </c:pt>
                  <c:pt idx="3">
                    <c:v>New Super Mario Bros.</c:v>
                  </c:pt>
                  <c:pt idx="4">
                    <c:v>Wii Play</c:v>
                  </c:pt>
                  <c:pt idx="5">
                    <c:v>Wii Sports</c:v>
                  </c:pt>
                  <c:pt idx="6">
                    <c:v>Mario Kart Wii</c:v>
                  </c:pt>
                  <c:pt idx="7">
                    <c:v>Wii Fit Plus</c:v>
                  </c:pt>
                  <c:pt idx="8">
                    <c:v>Wii Sports Resort</c:v>
                  </c:pt>
                  <c:pt idx="9">
                    <c:v>Grand Theft Auto V</c:v>
                  </c:pt>
                </c:lvl>
                <c:lvl>
                  <c:pt idx="0">
                    <c:v>1996</c:v>
                  </c:pt>
                  <c:pt idx="1">
                    <c:v>2005</c:v>
                  </c:pt>
                  <c:pt idx="3">
                    <c:v>2006</c:v>
                  </c:pt>
                  <c:pt idx="6">
                    <c:v>2008</c:v>
                  </c:pt>
                  <c:pt idx="7">
                    <c:v>2009</c:v>
                  </c:pt>
                  <c:pt idx="9">
                    <c:v>2013</c:v>
                  </c:pt>
                </c:lvl>
              </c:multiLvlStrCache>
            </c:multiLvlStrRef>
          </c:cat>
          <c:val>
            <c:numRef>
              <c:f>Sheet1!$B$2:$B$18</c:f>
              <c:numCache>
                <c:formatCode>General</c:formatCode>
                <c:ptCount val="10"/>
                <c:pt idx="0">
                  <c:v>8.89</c:v>
                </c:pt>
                <c:pt idx="1">
                  <c:v>9.26</c:v>
                </c:pt>
                <c:pt idx="2">
                  <c:v>11</c:v>
                </c:pt>
                <c:pt idx="3">
                  <c:v>9.23</c:v>
                </c:pt>
                <c:pt idx="4">
                  <c:v>9.1999999999999993</c:v>
                </c:pt>
                <c:pt idx="5">
                  <c:v>29.02</c:v>
                </c:pt>
                <c:pt idx="6">
                  <c:v>12.88</c:v>
                </c:pt>
                <c:pt idx="7">
                  <c:v>8.59</c:v>
                </c:pt>
                <c:pt idx="8">
                  <c:v>11.01</c:v>
                </c:pt>
                <c:pt idx="9">
                  <c:v>9.27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EF-4F66-B187-A2647E6442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68828319"/>
        <c:axId val="1168828735"/>
      </c:barChart>
      <c:catAx>
        <c:axId val="1168828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828735"/>
        <c:crosses val="autoZero"/>
        <c:auto val="1"/>
        <c:lblAlgn val="ctr"/>
        <c:lblOffset val="100"/>
        <c:noMultiLvlLbl val="0"/>
      </c:catAx>
      <c:valAx>
        <c:axId val="1168828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8828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[12.xlsx]Sheet1!PivotTable1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baseline="0" dirty="0"/>
              <a:t>Japan Sales </a:t>
            </a:r>
            <a:r>
              <a:rPr lang="en-US" sz="1600" b="1" i="0" u="none" strike="noStrike" baseline="0" dirty="0">
                <a:effectLst/>
              </a:rPr>
              <a:t>(in millions)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9514066496163679E-3"/>
          <c:y val="9.4924977189010176E-2"/>
          <c:w val="0.97186700767263423"/>
          <c:h val="0.784717819607313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Sheet1!$A$2:$A$19</c:f>
              <c:multiLvlStrCache>
                <c:ptCount val="10"/>
                <c:lvl>
                  <c:pt idx="0">
                    <c:v>Super Mario Bros.</c:v>
                  </c:pt>
                  <c:pt idx="1">
                    <c:v>Pokemon Red/Pokemon Blue</c:v>
                  </c:pt>
                  <c:pt idx="2">
                    <c:v>Pokemon Gold/Pokemon Silver</c:v>
                  </c:pt>
                  <c:pt idx="3">
                    <c:v>Pokemon Ruby/Pokemon Sapphire</c:v>
                  </c:pt>
                  <c:pt idx="4">
                    <c:v>Animal Crossing: Wild World</c:v>
                  </c:pt>
                  <c:pt idx="5">
                    <c:v>Brain Age 2: More Training in Minutes a Day</c:v>
                  </c:pt>
                  <c:pt idx="6">
                    <c:v>New Super Mario Bros.</c:v>
                  </c:pt>
                  <c:pt idx="7">
                    <c:v>Pokemon Diamond/Pokemon Pearl</c:v>
                  </c:pt>
                  <c:pt idx="8">
                    <c:v>Monster Hunter Freedom 3</c:v>
                  </c:pt>
                  <c:pt idx="9">
                    <c:v>Pokemon Black/Pokemon White</c:v>
                  </c:pt>
                </c:lvl>
                <c:lvl>
                  <c:pt idx="0">
                    <c:v>1985</c:v>
                  </c:pt>
                  <c:pt idx="1">
                    <c:v>1996</c:v>
                  </c:pt>
                  <c:pt idx="2">
                    <c:v>1999</c:v>
                  </c:pt>
                  <c:pt idx="3">
                    <c:v>2002</c:v>
                  </c:pt>
                  <c:pt idx="4">
                    <c:v>2005</c:v>
                  </c:pt>
                  <c:pt idx="6">
                    <c:v>2006</c:v>
                  </c:pt>
                  <c:pt idx="8">
                    <c:v>2010</c:v>
                  </c:pt>
                </c:lvl>
              </c:multiLvlStrCache>
            </c:multiLvlStrRef>
          </c:cat>
          <c:val>
            <c:numRef>
              <c:f>Sheet1!$B$2:$B$19</c:f>
              <c:numCache>
                <c:formatCode>General</c:formatCode>
                <c:ptCount val="10"/>
                <c:pt idx="0">
                  <c:v>6.81</c:v>
                </c:pt>
                <c:pt idx="1">
                  <c:v>10.220000000000001</c:v>
                </c:pt>
                <c:pt idx="2">
                  <c:v>7.2</c:v>
                </c:pt>
                <c:pt idx="3">
                  <c:v>5.38</c:v>
                </c:pt>
                <c:pt idx="4">
                  <c:v>5.33</c:v>
                </c:pt>
                <c:pt idx="5">
                  <c:v>5.32</c:v>
                </c:pt>
                <c:pt idx="6">
                  <c:v>6.5</c:v>
                </c:pt>
                <c:pt idx="7">
                  <c:v>6.04</c:v>
                </c:pt>
                <c:pt idx="8">
                  <c:v>4.87</c:v>
                </c:pt>
                <c:pt idx="9">
                  <c:v>5.65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DE-4A29-BEA8-4AA2C98C01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1086672"/>
        <c:axId val="287231984"/>
      </c:barChart>
      <c:catAx>
        <c:axId val="7108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231984"/>
        <c:crosses val="autoZero"/>
        <c:auto val="1"/>
        <c:lblAlgn val="ctr"/>
        <c:lblOffset val="100"/>
        <c:noMultiLvlLbl val="0"/>
      </c:catAx>
      <c:valAx>
        <c:axId val="287231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86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[13.xlsx]Sheet1!PivotTable1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baseline="0" dirty="0"/>
              <a:t>Other Country Sales(in millions)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Sheet1!$A$2:$A$19</c:f>
              <c:multiLvlStrCache>
                <c:ptCount val="10"/>
                <c:lvl>
                  <c:pt idx="0">
                    <c:v>Gran Turismo 4</c:v>
                  </c:pt>
                  <c:pt idx="1">
                    <c:v>Grand Theft Auto: San Andreas</c:v>
                  </c:pt>
                  <c:pt idx="2">
                    <c:v>Nintendogs</c:v>
                  </c:pt>
                  <c:pt idx="3">
                    <c:v>New Super Mario Bros.</c:v>
                  </c:pt>
                  <c:pt idx="4">
                    <c:v>Wii Play</c:v>
                  </c:pt>
                  <c:pt idx="5">
                    <c:v>Wii Sports</c:v>
                  </c:pt>
                  <c:pt idx="6">
                    <c:v>Pro Evolution Soccer 2008</c:v>
                  </c:pt>
                  <c:pt idx="7">
                    <c:v>Mario Kart Wii</c:v>
                  </c:pt>
                  <c:pt idx="8">
                    <c:v>Wii Sports Resort</c:v>
                  </c:pt>
                  <c:pt idx="9">
                    <c:v>Grand Theft Auto V</c:v>
                  </c:pt>
                </c:lvl>
                <c:lvl>
                  <c:pt idx="0">
                    <c:v>2004</c:v>
                  </c:pt>
                  <c:pt idx="2">
                    <c:v>2005</c:v>
                  </c:pt>
                  <c:pt idx="3">
                    <c:v>2006</c:v>
                  </c:pt>
                  <c:pt idx="6">
                    <c:v>2007</c:v>
                  </c:pt>
                  <c:pt idx="7">
                    <c:v>2008</c:v>
                  </c:pt>
                  <c:pt idx="8">
                    <c:v>2009</c:v>
                  </c:pt>
                  <c:pt idx="9">
                    <c:v>2013</c:v>
                  </c:pt>
                </c:lvl>
              </c:multiLvlStrCache>
            </c:multiLvlStrRef>
          </c:cat>
          <c:val>
            <c:numRef>
              <c:f>Sheet1!$B$2:$B$19</c:f>
              <c:numCache>
                <c:formatCode>General</c:formatCode>
                <c:ptCount val="10"/>
                <c:pt idx="0">
                  <c:v>7.53</c:v>
                </c:pt>
                <c:pt idx="1">
                  <c:v>10.57</c:v>
                </c:pt>
                <c:pt idx="2">
                  <c:v>2.75</c:v>
                </c:pt>
                <c:pt idx="3">
                  <c:v>2.9</c:v>
                </c:pt>
                <c:pt idx="4">
                  <c:v>2.85</c:v>
                </c:pt>
                <c:pt idx="5">
                  <c:v>8.4600000000000009</c:v>
                </c:pt>
                <c:pt idx="6">
                  <c:v>2.93</c:v>
                </c:pt>
                <c:pt idx="7">
                  <c:v>3.31</c:v>
                </c:pt>
                <c:pt idx="8">
                  <c:v>2.96</c:v>
                </c:pt>
                <c:pt idx="9">
                  <c:v>4.1399999999999997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E3-40F6-947B-E0F3B624F3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49959199"/>
        <c:axId val="1849958783"/>
      </c:barChart>
      <c:catAx>
        <c:axId val="1849959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958783"/>
        <c:crosses val="autoZero"/>
        <c:auto val="1"/>
        <c:lblAlgn val="ctr"/>
        <c:lblOffset val="100"/>
        <c:noMultiLvlLbl val="0"/>
      </c:catAx>
      <c:valAx>
        <c:axId val="18499587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49959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[14.xlsx]Sheet1!PivotTable18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Best</a:t>
            </a:r>
            <a:r>
              <a:rPr lang="en-US" baseline="0"/>
              <a:t> Global Sales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Sheet1!$A$2:$A$19</c:f>
              <c:multiLvlStrCache>
                <c:ptCount val="10"/>
                <c:lvl>
                  <c:pt idx="0">
                    <c:v>Duck Hunt</c:v>
                  </c:pt>
                  <c:pt idx="1">
                    <c:v>Super Mario Bros.</c:v>
                  </c:pt>
                  <c:pt idx="2">
                    <c:v>Tetris</c:v>
                  </c:pt>
                  <c:pt idx="3">
                    <c:v>Pokemon Red/Pokemon Blue</c:v>
                  </c:pt>
                  <c:pt idx="4">
                    <c:v>New Super Mario Bros.</c:v>
                  </c:pt>
                  <c:pt idx="5">
                    <c:v>Wii Play</c:v>
                  </c:pt>
                  <c:pt idx="6">
                    <c:v>Wii Sports</c:v>
                  </c:pt>
                  <c:pt idx="7">
                    <c:v>Mario Kart Wii</c:v>
                  </c:pt>
                  <c:pt idx="8">
                    <c:v>New Super Mario Bros. Wii</c:v>
                  </c:pt>
                  <c:pt idx="9">
                    <c:v>Wii Sports Resort</c:v>
                  </c:pt>
                </c:lvl>
                <c:lvl>
                  <c:pt idx="0">
                    <c:v>1984</c:v>
                  </c:pt>
                  <c:pt idx="1">
                    <c:v>1985</c:v>
                  </c:pt>
                  <c:pt idx="2">
                    <c:v>1989</c:v>
                  </c:pt>
                  <c:pt idx="3">
                    <c:v>1996</c:v>
                  </c:pt>
                  <c:pt idx="4">
                    <c:v>2006</c:v>
                  </c:pt>
                  <c:pt idx="7">
                    <c:v>2008</c:v>
                  </c:pt>
                  <c:pt idx="8">
                    <c:v>2009</c:v>
                  </c:pt>
                </c:lvl>
              </c:multiLvlStrCache>
            </c:multiLvlStrRef>
          </c:cat>
          <c:val>
            <c:numRef>
              <c:f>Sheet1!$B$2:$B$19</c:f>
              <c:numCache>
                <c:formatCode>General</c:formatCode>
                <c:ptCount val="10"/>
                <c:pt idx="0">
                  <c:v>28.31</c:v>
                </c:pt>
                <c:pt idx="1">
                  <c:v>40.24</c:v>
                </c:pt>
                <c:pt idx="2">
                  <c:v>30.26</c:v>
                </c:pt>
                <c:pt idx="3">
                  <c:v>31.37</c:v>
                </c:pt>
                <c:pt idx="4">
                  <c:v>30.01</c:v>
                </c:pt>
                <c:pt idx="5">
                  <c:v>29.02</c:v>
                </c:pt>
                <c:pt idx="6">
                  <c:v>82.74</c:v>
                </c:pt>
                <c:pt idx="7">
                  <c:v>35.82</c:v>
                </c:pt>
                <c:pt idx="8">
                  <c:v>28.62</c:v>
                </c:pt>
                <c:pt idx="9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F4-4B37-815D-A28A4D8D2C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72983631"/>
        <c:axId val="372984879"/>
      </c:barChart>
      <c:catAx>
        <c:axId val="37298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984879"/>
        <c:crosses val="autoZero"/>
        <c:auto val="1"/>
        <c:lblAlgn val="ctr"/>
        <c:lblOffset val="100"/>
        <c:noMultiLvlLbl val="0"/>
      </c:catAx>
      <c:valAx>
        <c:axId val="372984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2983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Platforms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'2nd'!$C$1</c:f>
              <c:strCache>
                <c:ptCount val="1"/>
                <c:pt idx="0">
                  <c:v>count(Platform)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'2nd'!$A$2:$A$32</c:f>
              <c:strCache>
                <c:ptCount val="31"/>
                <c:pt idx="0">
                  <c:v>DS</c:v>
                </c:pt>
                <c:pt idx="1">
                  <c:v>PS2</c:v>
                </c:pt>
                <c:pt idx="2">
                  <c:v>PS3</c:v>
                </c:pt>
                <c:pt idx="3">
                  <c:v>Wii</c:v>
                </c:pt>
                <c:pt idx="4">
                  <c:v>X360</c:v>
                </c:pt>
                <c:pt idx="5">
                  <c:v>PSP</c:v>
                </c:pt>
                <c:pt idx="6">
                  <c:v>PS</c:v>
                </c:pt>
                <c:pt idx="7">
                  <c:v>PC</c:v>
                </c:pt>
                <c:pt idx="8">
                  <c:v>XB</c:v>
                </c:pt>
                <c:pt idx="9">
                  <c:v>GBA</c:v>
                </c:pt>
                <c:pt idx="10">
                  <c:v>GC</c:v>
                </c:pt>
                <c:pt idx="11">
                  <c:v>3DS</c:v>
                </c:pt>
                <c:pt idx="12">
                  <c:v>PSV</c:v>
                </c:pt>
                <c:pt idx="13">
                  <c:v>PS4</c:v>
                </c:pt>
                <c:pt idx="14">
                  <c:v>N64</c:v>
                </c:pt>
                <c:pt idx="15">
                  <c:v>SNES</c:v>
                </c:pt>
                <c:pt idx="16">
                  <c:v>XOne</c:v>
                </c:pt>
                <c:pt idx="17">
                  <c:v>SAT</c:v>
                </c:pt>
                <c:pt idx="18">
                  <c:v>WiiU</c:v>
                </c:pt>
                <c:pt idx="19">
                  <c:v>2600</c:v>
                </c:pt>
                <c:pt idx="20">
                  <c:v>NES</c:v>
                </c:pt>
                <c:pt idx="21">
                  <c:v>GB</c:v>
                </c:pt>
                <c:pt idx="22">
                  <c:v>DC</c:v>
                </c:pt>
                <c:pt idx="23">
                  <c:v>GEN</c:v>
                </c:pt>
                <c:pt idx="24">
                  <c:v>NG</c:v>
                </c:pt>
                <c:pt idx="25">
                  <c:v>SCD</c:v>
                </c:pt>
                <c:pt idx="26">
                  <c:v>WS</c:v>
                </c:pt>
                <c:pt idx="27">
                  <c:v>3DO</c:v>
                </c:pt>
                <c:pt idx="28">
                  <c:v>TG16</c:v>
                </c:pt>
                <c:pt idx="29">
                  <c:v>GG</c:v>
                </c:pt>
                <c:pt idx="30">
                  <c:v>PCFX</c:v>
                </c:pt>
              </c:strCache>
              <c:extLst/>
            </c:strRef>
          </c:cat>
          <c:val>
            <c:numRef>
              <c:f>'2nd'!$C$2:$C$32</c:f>
              <c:numCache>
                <c:formatCode>General</c:formatCode>
                <c:ptCount val="31"/>
                <c:pt idx="0">
                  <c:v>2163</c:v>
                </c:pt>
                <c:pt idx="1">
                  <c:v>2161</c:v>
                </c:pt>
                <c:pt idx="2">
                  <c:v>1329</c:v>
                </c:pt>
                <c:pt idx="3">
                  <c:v>1325</c:v>
                </c:pt>
                <c:pt idx="4">
                  <c:v>1265</c:v>
                </c:pt>
                <c:pt idx="5">
                  <c:v>1213</c:v>
                </c:pt>
                <c:pt idx="6">
                  <c:v>1196</c:v>
                </c:pt>
                <c:pt idx="7">
                  <c:v>960</c:v>
                </c:pt>
                <c:pt idx="8">
                  <c:v>824</c:v>
                </c:pt>
                <c:pt idx="9">
                  <c:v>822</c:v>
                </c:pt>
                <c:pt idx="10">
                  <c:v>556</c:v>
                </c:pt>
                <c:pt idx="11">
                  <c:v>509</c:v>
                </c:pt>
                <c:pt idx="12">
                  <c:v>413</c:v>
                </c:pt>
                <c:pt idx="13">
                  <c:v>336</c:v>
                </c:pt>
                <c:pt idx="14">
                  <c:v>319</c:v>
                </c:pt>
                <c:pt idx="15">
                  <c:v>239</c:v>
                </c:pt>
                <c:pt idx="16">
                  <c:v>213</c:v>
                </c:pt>
                <c:pt idx="17">
                  <c:v>173</c:v>
                </c:pt>
                <c:pt idx="18">
                  <c:v>143</c:v>
                </c:pt>
                <c:pt idx="19">
                  <c:v>133</c:v>
                </c:pt>
                <c:pt idx="20">
                  <c:v>98</c:v>
                </c:pt>
                <c:pt idx="21">
                  <c:v>98</c:v>
                </c:pt>
                <c:pt idx="22">
                  <c:v>52</c:v>
                </c:pt>
                <c:pt idx="23">
                  <c:v>27</c:v>
                </c:pt>
                <c:pt idx="24">
                  <c:v>12</c:v>
                </c:pt>
                <c:pt idx="25">
                  <c:v>6</c:v>
                </c:pt>
                <c:pt idx="26">
                  <c:v>6</c:v>
                </c:pt>
                <c:pt idx="27">
                  <c:v>3</c:v>
                </c:pt>
                <c:pt idx="28">
                  <c:v>2</c:v>
                </c:pt>
                <c:pt idx="29">
                  <c:v>1</c:v>
                </c:pt>
                <c:pt idx="3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2-49BA-A2D6-4D7991DC54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34114112"/>
        <c:axId val="434112864"/>
      </c:barChart>
      <c:catAx>
        <c:axId val="43411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112864"/>
        <c:crosses val="autoZero"/>
        <c:auto val="1"/>
        <c:lblAlgn val="ctr"/>
        <c:lblOffset val="100"/>
        <c:noMultiLvlLbl val="0"/>
      </c:catAx>
      <c:valAx>
        <c:axId val="434112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4114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8694"/>
            <a:ext cx="6019802" cy="232835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Analysis of sold video games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7840" y="3429000"/>
            <a:ext cx="4218725" cy="4722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 Project done by Sayan Pramanik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16C47-DEC9-4B67-8198-E072B0554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12065000" cy="1346200"/>
          </a:xfrm>
        </p:spPr>
        <p:txBody>
          <a:bodyPr/>
          <a:lstStyle/>
          <a:p>
            <a:r>
              <a:rPr lang="en-US" dirty="0"/>
              <a:t>Below the column or in the axis u can see names Like DS, PS2,PS3….. </a:t>
            </a:r>
            <a:r>
              <a:rPr lang="en-US" dirty="0" err="1"/>
              <a:t>Etc</a:t>
            </a:r>
            <a:r>
              <a:rPr lang="en-US" dirty="0"/>
              <a:t>, those are the platforms and the digit u can see above it means that many type of platforms people like to bye </a:t>
            </a:r>
            <a:r>
              <a:rPr lang="en-US" dirty="0" err="1"/>
              <a:t>Golbaly</a:t>
            </a:r>
            <a:r>
              <a:rPr lang="en-US" dirty="0"/>
              <a:t>.</a:t>
            </a:r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F5F3C06-33AD-4D7E-A682-ABEA9519AE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5773337"/>
              </p:ext>
            </p:extLst>
          </p:nvPr>
        </p:nvGraphicFramePr>
        <p:xfrm>
          <a:off x="0" y="1498600"/>
          <a:ext cx="12192000" cy="5359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8155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C1DF92-A41E-4D3D-9A9F-FE7A4051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2" y="99174"/>
            <a:ext cx="4114800" cy="1882026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C18C1B-6DBA-4E37-989A-290F03D103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11800" y="1981200"/>
            <a:ext cx="6680200" cy="21463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As per research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North America has highest number of sales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People prefer sports games most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People Prefer DS platform more then anything in order to bye games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As we saw that people prefer sports games most we created Action games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92909-4BBF-48D1-84ED-E2EB7A9549C0}"/>
              </a:ext>
            </a:extLst>
          </p:cNvPr>
          <p:cNvSpPr txBox="1"/>
          <p:nvPr/>
        </p:nvSpPr>
        <p:spPr>
          <a:xfrm>
            <a:off x="5511800" y="4296545"/>
            <a:ext cx="65404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Compare to rest of the world only developed countries have highest no of games sales.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For various reasons other country have less amount of sold games.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 need to create more sports game.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 need to know for what reasons Rest of the world is not buying video games and solve the problem since it is a growing industry and it future looks bright.</a:t>
            </a:r>
          </a:p>
        </p:txBody>
      </p:sp>
    </p:spTree>
    <p:extLst>
      <p:ext uri="{BB962C8B-B14F-4D97-AF65-F5344CB8AC3E}">
        <p14:creationId xmlns:p14="http://schemas.microsoft.com/office/powerpoint/2010/main" val="14146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360" y="331078"/>
            <a:ext cx="4127344" cy="72470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52360" y="965679"/>
            <a:ext cx="4114592" cy="724702"/>
          </a:xfrm>
        </p:spPr>
        <p:txBody>
          <a:bodyPr/>
          <a:lstStyle/>
          <a:p>
            <a:r>
              <a:rPr lang="en-US" dirty="0"/>
              <a:t>Thank you for giving me this opportunity of doing this project.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DFCD14-011D-4EBB-9013-E6FBAEE7F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9700" y="2859391"/>
            <a:ext cx="5702300" cy="13570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1).  To find the which country buy most of game </a:t>
            </a:r>
          </a:p>
          <a:p>
            <a:r>
              <a:rPr lang="en-US" dirty="0">
                <a:solidFill>
                  <a:schemeClr val="bg1"/>
                </a:solidFill>
              </a:rPr>
              <a:t>2).  IN all those country’s people prefer most type of games</a:t>
            </a:r>
          </a:p>
          <a:p>
            <a:r>
              <a:rPr lang="en-US" dirty="0">
                <a:solidFill>
                  <a:schemeClr val="bg1"/>
                </a:solidFill>
              </a:rPr>
              <a:t>3).  Which platform people prefer most in order to play games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1EFA88B-9C7F-4834-BA73-9FBD840B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787" y="446189"/>
            <a:ext cx="3748825" cy="16366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03C79-03DF-4127-C12D-CD77E57DFED8}"/>
              </a:ext>
            </a:extLst>
          </p:cNvPr>
          <p:cNvSpPr txBox="1"/>
          <p:nvPr/>
        </p:nvSpPr>
        <p:spPr>
          <a:xfrm>
            <a:off x="5275363" y="2286429"/>
            <a:ext cx="691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Increase sales by understanding global and regional customer need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4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2A13659-75B0-468A-AF15-795634101D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386886"/>
              </p:ext>
            </p:extLst>
          </p:nvPr>
        </p:nvGraphicFramePr>
        <p:xfrm>
          <a:off x="838200" y="323850"/>
          <a:ext cx="10807700" cy="621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503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CDA37-E0EE-4B45-8CE8-0DAEA1FDB0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12192000" cy="850900"/>
          </a:xfrm>
        </p:spPr>
        <p:txBody>
          <a:bodyPr/>
          <a:lstStyle/>
          <a:p>
            <a:r>
              <a:rPr lang="en-US" dirty="0"/>
              <a:t>People played this type of games in this years</a:t>
            </a:r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485A2B3-1FE7-4DC2-A7A4-4F2F5F5017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679379"/>
              </p:ext>
            </p:extLst>
          </p:nvPr>
        </p:nvGraphicFramePr>
        <p:xfrm>
          <a:off x="0" y="1042987"/>
          <a:ext cx="12192000" cy="5815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5449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CCE0F-BBAF-4151-BB94-7EC828560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1"/>
            <a:ext cx="12077699" cy="1282699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This is the sales data of North American continent</a:t>
            </a:r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634B20-2990-4E70-9159-7F731B826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8933504"/>
              </p:ext>
            </p:extLst>
          </p:nvPr>
        </p:nvGraphicFramePr>
        <p:xfrm>
          <a:off x="77252" y="1408113"/>
          <a:ext cx="12000447" cy="5449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408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71EF9-3364-4B18-8B5F-53AD51BDD3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261938"/>
            <a:ext cx="12026900" cy="868362"/>
          </a:xfrm>
        </p:spPr>
        <p:txBody>
          <a:bodyPr/>
          <a:lstStyle/>
          <a:p>
            <a:r>
              <a:rPr lang="en-US" dirty="0"/>
              <a:t>European Union Is a group not a countries and so This the sales data of 27 countries </a:t>
            </a:r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BCE4AA5-5093-42DD-A3BB-9824E7A2CB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31599"/>
              </p:ext>
            </p:extLst>
          </p:nvPr>
        </p:nvGraphicFramePr>
        <p:xfrm>
          <a:off x="0" y="1130300"/>
          <a:ext cx="12192000" cy="572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2569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8616E-7A3A-47CC-89D5-236EA4F218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00" y="135046"/>
            <a:ext cx="11620500" cy="868254"/>
          </a:xfrm>
        </p:spPr>
        <p:txBody>
          <a:bodyPr/>
          <a:lstStyle/>
          <a:p>
            <a:r>
              <a:rPr lang="en-US" dirty="0"/>
              <a:t>Japan is one of the developed countries in east side unlike most of the Eastern countries</a:t>
            </a:r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2658C15-FDE4-4BF8-A8E8-F5C28F7D5A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897890"/>
              </p:ext>
            </p:extLst>
          </p:nvPr>
        </p:nvGraphicFramePr>
        <p:xfrm>
          <a:off x="0" y="1193800"/>
          <a:ext cx="12191999" cy="566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700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45439-E5CE-434C-99C9-D1155B4193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12077699" cy="1117600"/>
          </a:xfrm>
        </p:spPr>
        <p:txBody>
          <a:bodyPr/>
          <a:lstStyle/>
          <a:p>
            <a:r>
              <a:rPr lang="en-US" dirty="0"/>
              <a:t>In this data set as we can see that Chart title says that Other countries  That means it is the rest of the world sales data</a:t>
            </a:r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C99F86F-822C-49F3-96B3-0041957EA6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137324"/>
              </p:ext>
            </p:extLst>
          </p:nvPr>
        </p:nvGraphicFramePr>
        <p:xfrm>
          <a:off x="0" y="1282700"/>
          <a:ext cx="12192000" cy="5575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90436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575819-F134-4126-B661-F55C20C009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600" y="0"/>
            <a:ext cx="11988799" cy="990600"/>
          </a:xfrm>
        </p:spPr>
        <p:txBody>
          <a:bodyPr/>
          <a:lstStyle/>
          <a:p>
            <a:r>
              <a:rPr lang="en-US" dirty="0"/>
              <a:t>And this the total sales means It is the sales of all games in the world based on the data</a:t>
            </a:r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AA361D5-99DB-40D8-AD7D-616209A8EF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050187"/>
              </p:ext>
            </p:extLst>
          </p:nvPr>
        </p:nvGraphicFramePr>
        <p:xfrm>
          <a:off x="0" y="1168400"/>
          <a:ext cx="12192000" cy="568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8713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366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Analysis of sold video games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sold video games</dc:title>
  <dc:creator>Sayan Pramanik</dc:creator>
  <cp:lastModifiedBy>Sayan Pramanik</cp:lastModifiedBy>
  <cp:revision>3</cp:revision>
  <dcterms:created xsi:type="dcterms:W3CDTF">2021-10-31T13:26:08Z</dcterms:created>
  <dcterms:modified xsi:type="dcterms:W3CDTF">2022-11-24T15:01:01Z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